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72" r:id="rId7"/>
    <p:sldId id="366" r:id="rId8"/>
    <p:sldId id="367" r:id="rId9"/>
    <p:sldId id="374" r:id="rId10"/>
    <p:sldId id="375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0" d="100"/>
          <a:sy n="80" d="100"/>
        </p:scale>
        <p:origin x="66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332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#109</a:t>
            </a:r>
            <a:br>
              <a:rPr lang="sv-SE" altLang="en-US" sz="1200" b="1" dirty="0">
                <a:latin typeface="Arial "/>
              </a:rPr>
            </a:br>
            <a:r>
              <a:rPr lang="en-IN" altLang="en-US" sz="1200" b="1" dirty="0">
                <a:latin typeface="Arial "/>
              </a:rPr>
              <a:t>Beijing, China; 16th – 19th September 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SP-251263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772.zip" TargetMode="External"/><Relationship Id="rId7" Type="http://schemas.openxmlformats.org/officeDocument/2006/relationships/hyperlink" Target="https://www.3gpp.org/ftp/tsg_sa/TSG_SA/TSGS_109_Beijing_2025-09/Docs/SP-251156.zip" TargetMode="External"/><Relationship Id="rId2" Type="http://schemas.openxmlformats.org/officeDocument/2006/relationships/hyperlink" Target="https://www.3gpp.org/ftp/tsg_sa/TSG_SA/TSGS_109_Beijing_2025-09/Docs/SP-25115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9_Beijing_2025-09/Docs/SP-251154.zip" TargetMode="External"/><Relationship Id="rId5" Type="http://schemas.openxmlformats.org/officeDocument/2006/relationships/hyperlink" Target="https://www.3gpp.org/ftp/tsg_sa/TSG_SA/TSGS_109_Beijing_2025-09/Docs/SP-251152.zip" TargetMode="External"/><Relationship Id="rId4" Type="http://schemas.openxmlformats.org/officeDocument/2006/relationships/hyperlink" Target="https://www.3gpp.org/ftp/tsg_sa/TSG_SA/TSGS_109_Beijing_2025-09/Docs/SP-250984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224837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Way Forward on 3GPP Capability Exposure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81237" y="456247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Suresh Chitturi</a:t>
            </a:r>
            <a:br>
              <a:rPr lang="en-GB" altLang="en-US" dirty="0"/>
            </a:br>
            <a:r>
              <a:rPr lang="en-GB" altLang="en-US" dirty="0"/>
              <a:t>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This presentation identifies the way forward for enhancing 3GPP’s approach towards capability exposure, based on the following input papers:</a:t>
            </a:r>
          </a:p>
          <a:p>
            <a:pPr lvl="1"/>
            <a:r>
              <a:rPr lang="en-US" altLang="en-US" sz="2000" dirty="0">
                <a:hlinkClick r:id="rId2"/>
              </a:rPr>
              <a:t>SP-251153</a:t>
            </a:r>
            <a:r>
              <a:rPr lang="en-US" altLang="en-US" sz="2000" dirty="0"/>
              <a:t> (a follow-up of </a:t>
            </a:r>
            <a:r>
              <a:rPr lang="en-US" sz="2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SP-250772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submitted at SA#108)</a:t>
            </a:r>
            <a:endParaRPr lang="en-US" alt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en-US" sz="2000" dirty="0">
                <a:hlinkClick r:id="rId4"/>
              </a:rPr>
              <a:t>SP-250984</a:t>
            </a:r>
            <a:endParaRPr lang="en-US" altLang="en-US" sz="2000" dirty="0"/>
          </a:p>
          <a:p>
            <a:pPr lvl="1"/>
            <a:r>
              <a:rPr lang="en-US" altLang="en-US" sz="2000" dirty="0">
                <a:hlinkClick r:id="rId5"/>
              </a:rPr>
              <a:t>SP-251152</a:t>
            </a:r>
            <a:endParaRPr lang="en-US" altLang="en-US" sz="2000" dirty="0"/>
          </a:p>
          <a:p>
            <a:pPr lvl="1"/>
            <a:r>
              <a:rPr lang="en-US" altLang="en-US" sz="2000" dirty="0">
                <a:hlinkClick r:id="rId6"/>
              </a:rPr>
              <a:t>SP-251154</a:t>
            </a:r>
            <a:endParaRPr lang="en-US" altLang="en-US" sz="2000" dirty="0"/>
          </a:p>
          <a:p>
            <a:pPr lvl="1"/>
            <a:r>
              <a:rPr lang="en-US" altLang="en-US" sz="2000" dirty="0">
                <a:hlinkClick r:id="rId7"/>
              </a:rPr>
              <a:t>SP-251156</a:t>
            </a:r>
            <a:endParaRPr lang="en-US" altLang="en-US" sz="2000" dirty="0"/>
          </a:p>
          <a:p>
            <a:r>
              <a:rPr lang="en-US" altLang="en-US" dirty="0"/>
              <a:t>The way forward identification is organized into:</a:t>
            </a:r>
          </a:p>
          <a:p>
            <a:pPr lvl="1"/>
            <a:r>
              <a:rPr lang="en-US" altLang="en-US" dirty="0"/>
              <a:t>Potential High-level target improvements</a:t>
            </a:r>
          </a:p>
          <a:p>
            <a:pPr lvl="1"/>
            <a:r>
              <a:rPr lang="en-US" altLang="en-US" dirty="0"/>
              <a:t>Potential Improvement Tasks</a:t>
            </a:r>
          </a:p>
          <a:p>
            <a:pPr lvl="1"/>
            <a:r>
              <a:rPr lang="en-US" altLang="en-US" dirty="0"/>
              <a:t>Potential Actions (non-exhaustive)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DA1EB-7E5E-4B4C-8703-FE36DDA59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Potential High-Level Target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0B8B3-4BEC-4A89-A378-212A9CC7C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N" dirty="0"/>
              <a:t>Bring attention to clear exposure (technical and service) requirements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Improved coordination across SA/CT WGs for exposure functionality (for the same 3GPP feature)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Evaluate mechanisms for shorter/flexible API development cycles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Enhance external engagement/coordination for exposure aspects to better align with industry initiatives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Bring consistency on cross-WG API design principles</a:t>
            </a:r>
          </a:p>
        </p:txBody>
      </p:sp>
    </p:spTree>
    <p:extLst>
      <p:ext uri="{BB962C8B-B14F-4D97-AF65-F5344CB8AC3E}">
        <p14:creationId xmlns:p14="http://schemas.microsoft.com/office/powerpoint/2010/main" val="20976814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Potential Improvement Tasks – 1/2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spcAft>
                <a:spcPts val="900"/>
              </a:spcAft>
              <a:buFont typeface="+mj-lt"/>
              <a:buAutoNum type="arabicPeriod"/>
            </a:pPr>
            <a:r>
              <a:rPr lang="en-I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Enhance coordination of exposure related use cases with consumer organizations 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/>
            </a:pP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Identification of exposure aspects and related service-level requirements for different types of consumers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/>
            </a:pP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Analysis of use cases and service level requirements and deriving technical API requirements for domains (e.g. Core, App Enablement, OAM, etc.)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/>
            </a:pP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Coordination of exposure related work across WGs to support end-to-end use cases 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/>
            </a:pP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Provide intermediate/early feedback on Stage 2 API designs with consumer organizations</a:t>
            </a:r>
          </a:p>
          <a:p>
            <a:pPr marL="800100" lvl="1" indent="-342900" algn="just">
              <a:spcAft>
                <a:spcPts val="900"/>
              </a:spcAft>
              <a:buFont typeface="+mj-lt"/>
              <a:buAutoNum type="arabicPeriod"/>
            </a:pP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rabicPeriod"/>
            </a:pP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rabicPeriod"/>
            </a:pPr>
            <a:endParaRPr lang="en-IN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960865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Potential Improvement Tasks – 2/2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spcAft>
                <a:spcPts val="900"/>
              </a:spcAft>
              <a:buFont typeface="+mj-lt"/>
              <a:buAutoNum type="arabicPeriod" startAt="6"/>
            </a:pPr>
            <a:r>
              <a:rPr lang="en-I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Develop </a:t>
            </a: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c</a:t>
            </a:r>
            <a:r>
              <a:rPr lang="en-I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onsistent API development &amp; design guidelines across WGs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 startAt="6"/>
            </a:pP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Uniform documentation of 3GPP exposure features across WGs and supporting specifications, and usage guidelines 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 startAt="6"/>
            </a:pPr>
            <a:r>
              <a:rPr lang="en-I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Support for flexible API development cycles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eriod"/>
            </a:pPr>
            <a:r>
              <a:rPr lang="en-IN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Determination of regular (normal WID) vs fast track (e.g. API WID) API development cycles (based on #3 or external factors), and its impact of underlying capabilities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eriod"/>
            </a:pPr>
            <a:r>
              <a:rPr lang="en-IN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Coordination of API cycles across WGs, on a per release cycle</a:t>
            </a:r>
          </a:p>
          <a:p>
            <a:pPr marL="1828800" lvl="3" indent="-4572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0735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Potential Actions (non-exhaustive) -1/2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spcAft>
                <a:spcPts val="900"/>
              </a:spcAft>
              <a:buFont typeface="+mj-lt"/>
              <a:buAutoNum type="arabicPeriod"/>
            </a:pPr>
            <a:r>
              <a:rPr lang="en-I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Increase SA visibility of on-going development of exposure capabilities with potential enhancements: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arenR"/>
            </a:pPr>
            <a:r>
              <a:rPr lang="en-IN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Per WG “slide” in reports to SA that provide status of on-going exposure efforts (SI/WI/CRs)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arenR"/>
            </a:pPr>
            <a:r>
              <a:rPr lang="en-IN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Modification(s) of existing SID/WID template to identify exposure capability area/impact(s)</a:t>
            </a:r>
          </a:p>
          <a:p>
            <a:pPr marL="1371600" lvl="2" indent="-457200" algn="just">
              <a:spcAft>
                <a:spcPts val="900"/>
              </a:spcAft>
              <a:buFont typeface="+mj-lt"/>
              <a:buAutoNum type="romanLcPeriod"/>
            </a:pPr>
            <a:r>
              <a:rPr lang="en-IN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Increases visibility to all SA WGs on potential impacts to their work program/TU budgets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arenR"/>
            </a:pPr>
            <a:r>
              <a:rPr lang="en-IN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Use of SA-level SID/WID on exposure capability development to increase coordination/traceability/trackability for Stage 1-2 efforts to handover to Stage 3</a:t>
            </a:r>
          </a:p>
          <a:p>
            <a:pPr marL="1371600" lvl="2" indent="-457200" algn="just">
              <a:spcAft>
                <a:spcPts val="900"/>
              </a:spcAft>
              <a:buFont typeface="+mj-lt"/>
              <a:buAutoNum type="romanLcPeriod"/>
            </a:pPr>
            <a:r>
              <a:rPr lang="en-IN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Provides SA-wide “check” on needed activities (e.g., security, charging/OAM)</a:t>
            </a:r>
          </a:p>
          <a:p>
            <a:pPr marL="1371600" lvl="2" indent="-457200" algn="just">
              <a:spcAft>
                <a:spcPts val="900"/>
              </a:spcAft>
              <a:buFont typeface="+mj-lt"/>
              <a:buAutoNum type="romanLcPeriod"/>
            </a:pPr>
            <a:r>
              <a:rPr lang="en-IN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Identification of “lead” WG for SA WG coordination (as necessary)</a:t>
            </a:r>
            <a:endParaRPr lang="en-IN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44577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Potential Actions (non-exhaustive) – 2/2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spcAft>
                <a:spcPts val="900"/>
              </a:spcAft>
              <a:buFont typeface="+mj-lt"/>
              <a:buAutoNum type="arabicPeriod" startAt="2"/>
            </a:pPr>
            <a:r>
              <a:rPr kumimoji="0" lang="en-I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Development of a 3GPP API template and design guidelines for use by “all” WGs to provide a common “look” and composition of exposure capabilities</a:t>
            </a:r>
            <a:endParaRPr lang="en-IN" sz="2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7200" indent="-457200" algn="just">
              <a:spcAft>
                <a:spcPts val="900"/>
              </a:spcAft>
              <a:buFont typeface="+mj-lt"/>
              <a:buAutoNum type="arabicPeriod" startAt="2"/>
            </a:pPr>
            <a:r>
              <a:rPr kumimoji="0" lang="en-I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Enhance "discovery" of 3GPP-developed exposure capabilities by external (non-3GPP) communities with potential enhancements: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arenR"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Single location (e.g., document, website) with information on exposure capabilities that is easily/prominently discoverable, accessible and searchable</a:t>
            </a:r>
          </a:p>
          <a:p>
            <a:pPr marL="914400" lvl="1" indent="-457200" algn="just">
              <a:spcAft>
                <a:spcPts val="900"/>
              </a:spcAft>
              <a:buFont typeface="+mj-lt"/>
              <a:buAutoNum type="alphaLcParenR"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New 3GPP "deliverable” for exposure capabilities (e.g., something different from the TR/TSs — like a catalogue or website) with non-Release dependent approval/publication schedule (i.e., quarterly plenary meetings to improve responsiveness to market needs </a:t>
            </a:r>
          </a:p>
          <a:p>
            <a:pPr marL="457200" indent="-457200" algn="just">
              <a:spcAft>
                <a:spcPts val="900"/>
              </a:spcAft>
              <a:buFont typeface="+mj-lt"/>
              <a:buAutoNum type="arabicPeriod" startAt="2"/>
            </a:pPr>
            <a:r>
              <a:rPr lang="en-IN" sz="2400" dirty="0">
                <a:solidFill>
                  <a:srgbClr val="000000"/>
                </a:solidFill>
                <a:effectLst/>
                <a:latin typeface="Aptos"/>
                <a:ea typeface="Times New Roman" panose="02020603050405020304" pitchFamily="18" charset="0"/>
                <a:cs typeface="Calibri" panose="020F0502020204030204" pitchFamily="34" charset="0"/>
              </a:rPr>
              <a:t>3GPP could consider hosting API/developer events to increase awareness w/external entities (whether this is in 3GPP scope is FFS)</a:t>
            </a:r>
            <a:endParaRPr lang="en-US" altLang="en-US" sz="4800" dirty="0"/>
          </a:p>
          <a:p>
            <a:pPr marL="457200" indent="-457200" algn="just">
              <a:spcAft>
                <a:spcPts val="900"/>
              </a:spcAft>
              <a:buFont typeface="+mj-lt"/>
              <a:buAutoNum type="arabicPeriod" startAt="2"/>
            </a:pPr>
            <a:endParaRPr kumimoji="0" lang="en-I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DengXian" panose="02010600030101010101" pitchFamily="2" charset="-122"/>
              <a:cs typeface="+mn-cs"/>
            </a:endParaRPr>
          </a:p>
          <a:p>
            <a:pPr marL="457200" indent="-457200" algn="just">
              <a:spcAft>
                <a:spcPts val="900"/>
              </a:spcAft>
              <a:buFont typeface="+mj-lt"/>
              <a:buAutoNum type="arabicPeriod" startAt="2"/>
            </a:pPr>
            <a:endParaRPr kumimoji="0" lang="en-I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DengXian" panose="02010600030101010101" pitchFamily="2" charset="-122"/>
              <a:cs typeface="+mn-cs"/>
            </a:endParaRPr>
          </a:p>
          <a:p>
            <a:pPr marL="800100" lvl="1" indent="-342900" algn="just">
              <a:spcAft>
                <a:spcPts val="900"/>
              </a:spcAft>
              <a:buFont typeface="+mj-lt"/>
              <a:buAutoNum type="alphaLcPeriod"/>
            </a:pPr>
            <a:endParaRPr lang="en-IN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26862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Way Forward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 consider the following as the baseline for further discussion:</a:t>
            </a:r>
          </a:p>
          <a:p>
            <a:pPr lvl="1"/>
            <a:r>
              <a:rPr lang="en-IN" dirty="0"/>
              <a:t>High-level Target Enhancements</a:t>
            </a:r>
            <a:r>
              <a:rPr lang="en-US" dirty="0"/>
              <a:t> -&gt; slide 3</a:t>
            </a:r>
          </a:p>
          <a:p>
            <a:pPr lvl="1"/>
            <a:r>
              <a:rPr lang="en-US" dirty="0"/>
              <a:t>Potential Improvement Tasks -&gt; slides 4-5</a:t>
            </a:r>
          </a:p>
          <a:p>
            <a:pPr lvl="1"/>
            <a:r>
              <a:rPr lang="en-GB" altLang="en-US" dirty="0"/>
              <a:t>Potential Actions (non-exhaustive) </a:t>
            </a:r>
            <a:r>
              <a:rPr lang="en-US" dirty="0"/>
              <a:t>-&gt;</a:t>
            </a:r>
            <a:r>
              <a:rPr lang="en-GB" altLang="en-US" dirty="0"/>
              <a:t> slides 6-7</a:t>
            </a:r>
          </a:p>
          <a:p>
            <a:r>
              <a:rPr lang="en-GB" altLang="en-US" dirty="0"/>
              <a:t>SA organize NWM moderated discussions in Q4/2025 to refine the way forward, for approval in SA#110 (Dec 2025)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6217</TotalTime>
  <Words>641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Aptos</vt:lpstr>
      <vt:lpstr>Arial</vt:lpstr>
      <vt:lpstr>Arial </vt:lpstr>
      <vt:lpstr>Calibri</vt:lpstr>
      <vt:lpstr>Calibri Light</vt:lpstr>
      <vt:lpstr>Times New Roman</vt:lpstr>
      <vt:lpstr>Office Theme</vt:lpstr>
      <vt:lpstr>Way Forward on 3GPP Capability Exposure</vt:lpstr>
      <vt:lpstr>Introduction</vt:lpstr>
      <vt:lpstr>Potential High-Level Target Enhancements</vt:lpstr>
      <vt:lpstr>Potential Improvement Tasks – 1/2</vt:lpstr>
      <vt:lpstr>Potential Improvement Tasks – 2/2</vt:lpstr>
      <vt:lpstr>Potential Actions (non-exhaustive) -1/2</vt:lpstr>
      <vt:lpstr>Potential Actions (non-exhaustive) – 2/2</vt:lpstr>
      <vt:lpstr>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655</cp:revision>
  <dcterms:created xsi:type="dcterms:W3CDTF">2010-02-05T13:52:04Z</dcterms:created>
  <dcterms:modified xsi:type="dcterms:W3CDTF">2025-09-19T01:05:18Z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